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4" r:id="rId12"/>
    <p:sldId id="266" r:id="rId13"/>
    <p:sldId id="275" r:id="rId14"/>
    <p:sldId id="267" r:id="rId15"/>
    <p:sldId id="268" r:id="rId16"/>
    <p:sldId id="269" r:id="rId17"/>
    <p:sldId id="270" r:id="rId18"/>
    <p:sldId id="276" r:id="rId19"/>
    <p:sldId id="271" r:id="rId20"/>
    <p:sldId id="272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DD3E9F-1A07-4514-8368-ECB1B37B31A0}" type="datetimeFigureOut">
              <a:rPr lang="el-GR" smtClean="0"/>
              <a:pPr/>
              <a:t>18/3/2019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45DE29-8499-4DD2-8DB9-08293925111C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428736"/>
            <a:ext cx="7851648" cy="335758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Γυναίκα, 40 ετών με οίδημα  κάτω άκρων, κοιλιακή διάταση και άλγος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285728"/>
            <a:ext cx="8253442" cy="6357982"/>
          </a:xfrm>
        </p:spPr>
        <p:txBody>
          <a:bodyPr/>
          <a:lstStyle/>
          <a:p>
            <a:r>
              <a:rPr lang="en-US" dirty="0" smtClean="0"/>
              <a:t>				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00042"/>
            <a:ext cx="7772400" cy="592935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Hct</a:t>
            </a:r>
            <a:r>
              <a:rPr lang="en-US" dirty="0" smtClean="0"/>
              <a:t>=37,5</a:t>
            </a:r>
          </a:p>
          <a:p>
            <a:r>
              <a:rPr lang="en-US" dirty="0" err="1" smtClean="0"/>
              <a:t>Hb</a:t>
            </a:r>
            <a:r>
              <a:rPr lang="en-US" dirty="0" smtClean="0"/>
              <a:t>=12,4</a:t>
            </a:r>
          </a:p>
          <a:p>
            <a:r>
              <a:rPr lang="en-US" dirty="0" smtClean="0"/>
              <a:t>WBC=5920</a:t>
            </a:r>
          </a:p>
          <a:p>
            <a:r>
              <a:rPr lang="en-US" dirty="0" smtClean="0"/>
              <a:t>PLT=295000</a:t>
            </a:r>
          </a:p>
          <a:p>
            <a:r>
              <a:rPr lang="en-US" dirty="0" smtClean="0"/>
              <a:t>K/Na/</a:t>
            </a:r>
            <a:r>
              <a:rPr lang="en-US" dirty="0" err="1" smtClean="0"/>
              <a:t>Cl</a:t>
            </a:r>
            <a:r>
              <a:rPr lang="en-US" dirty="0" smtClean="0"/>
              <a:t>=3,9/138/102</a:t>
            </a:r>
          </a:p>
          <a:p>
            <a:r>
              <a:rPr lang="en-US" dirty="0" smtClean="0"/>
              <a:t>pCO2=30 mmHg</a:t>
            </a:r>
          </a:p>
          <a:p>
            <a:r>
              <a:rPr lang="en-US" dirty="0" err="1" smtClean="0"/>
              <a:t>Cre</a:t>
            </a:r>
            <a:r>
              <a:rPr lang="en-US" dirty="0" smtClean="0"/>
              <a:t>/</a:t>
            </a:r>
            <a:r>
              <a:rPr lang="en-US" dirty="0" err="1" smtClean="0"/>
              <a:t>Ure</a:t>
            </a:r>
            <a:r>
              <a:rPr lang="en-US" dirty="0" smtClean="0"/>
              <a:t>=0,95/14 mg/dl</a:t>
            </a:r>
          </a:p>
          <a:p>
            <a:r>
              <a:rPr lang="en-US" dirty="0" err="1" smtClean="0"/>
              <a:t>Glu</a:t>
            </a:r>
            <a:r>
              <a:rPr lang="en-US" dirty="0" smtClean="0"/>
              <a:t>=86 mg/dl</a:t>
            </a:r>
          </a:p>
          <a:p>
            <a:r>
              <a:rPr lang="en-US" dirty="0" smtClean="0"/>
              <a:t>Ca=7 mg/dl</a:t>
            </a:r>
          </a:p>
          <a:p>
            <a:r>
              <a:rPr lang="en-US" dirty="0" smtClean="0"/>
              <a:t>TPR/ALB=4,3/1,4g/dl</a:t>
            </a:r>
          </a:p>
          <a:p>
            <a:r>
              <a:rPr lang="en-US" dirty="0" smtClean="0"/>
              <a:t>TSH/FT4=8,8/0,7</a:t>
            </a:r>
          </a:p>
          <a:p>
            <a:r>
              <a:rPr lang="en-US" dirty="0" smtClean="0"/>
              <a:t>ANA=1/40</a:t>
            </a:r>
          </a:p>
          <a:p>
            <a:r>
              <a:rPr lang="en-US" dirty="0" smtClean="0"/>
              <a:t>HBA1c=5,2%</a:t>
            </a:r>
          </a:p>
          <a:p>
            <a:endParaRPr lang="en-US" dirty="0" smtClean="0"/>
          </a:p>
          <a:p>
            <a:r>
              <a:rPr lang="el-GR" dirty="0" smtClean="0"/>
              <a:t>Γενική ούρων 5/1025</a:t>
            </a:r>
          </a:p>
          <a:p>
            <a:r>
              <a:rPr lang="en-US" dirty="0" smtClean="0"/>
              <a:t>TPR 3+</a:t>
            </a:r>
            <a:r>
              <a:rPr lang="el-GR" dirty="0" smtClean="0"/>
              <a:t>,</a:t>
            </a:r>
            <a:r>
              <a:rPr lang="en-US" dirty="0" smtClean="0"/>
              <a:t> Blood 1+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428604"/>
            <a:ext cx="7772400" cy="6000792"/>
          </a:xfrm>
        </p:spPr>
        <p:txBody>
          <a:bodyPr/>
          <a:lstStyle/>
          <a:p>
            <a:r>
              <a:rPr lang="en-US" dirty="0" err="1" smtClean="0"/>
              <a:t>AST,ALT,Mg</a:t>
            </a:r>
            <a:r>
              <a:rPr lang="en-US" dirty="0" smtClean="0"/>
              <a:t>, PO4, </a:t>
            </a:r>
            <a:r>
              <a:rPr lang="en-US" dirty="0" err="1" smtClean="0"/>
              <a:t>lac,TBL,ALP,PT</a:t>
            </a:r>
            <a:r>
              <a:rPr lang="en-US" dirty="0" smtClean="0"/>
              <a:t> </a:t>
            </a:r>
            <a:r>
              <a:rPr lang="en-US" dirty="0" err="1" smtClean="0"/>
              <a:t>Aptt</a:t>
            </a:r>
            <a:endParaRPr lang="en-US" dirty="0" smtClean="0"/>
          </a:p>
          <a:p>
            <a:r>
              <a:rPr lang="en-US" dirty="0" smtClean="0"/>
              <a:t>RF, anti </a:t>
            </a:r>
            <a:r>
              <a:rPr lang="en-US" dirty="0" err="1" smtClean="0"/>
              <a:t>dsDNa</a:t>
            </a:r>
            <a:r>
              <a:rPr lang="en-US" dirty="0" smtClean="0"/>
              <a:t>, HIV, RPR (-)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800" dirty="0" smtClean="0"/>
              <a:t>u/s </a:t>
            </a:r>
            <a:r>
              <a:rPr lang="el-GR" sz="2800" dirty="0" smtClean="0"/>
              <a:t>νεφρού </a:t>
            </a:r>
            <a:r>
              <a:rPr lang="el-GR" sz="2800" dirty="0" err="1" smtClean="0"/>
              <a:t>κφ</a:t>
            </a:r>
            <a:endParaRPr lang="en-US" sz="2800" dirty="0" smtClean="0"/>
          </a:p>
          <a:p>
            <a:r>
              <a:rPr lang="el-GR" sz="2800" dirty="0" smtClean="0"/>
              <a:t>ΗΚΓ </a:t>
            </a:r>
            <a:r>
              <a:rPr lang="el-GR" sz="2800" dirty="0" err="1" smtClean="0"/>
              <a:t>κφ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85728"/>
            <a:ext cx="7772400" cy="6357982"/>
          </a:xfrm>
        </p:spPr>
        <p:txBody>
          <a:bodyPr/>
          <a:lstStyle/>
          <a:p>
            <a:endParaRPr lang="el-GR" dirty="0" smtClean="0"/>
          </a:p>
          <a:p>
            <a:r>
              <a:rPr lang="el-GR" sz="3600" dirty="0" smtClean="0"/>
              <a:t>                ΣΥΝΟΨΗ</a:t>
            </a:r>
          </a:p>
          <a:p>
            <a:endParaRPr lang="el-GR" sz="3600" dirty="0" smtClean="0"/>
          </a:p>
          <a:p>
            <a:r>
              <a:rPr lang="el-GR" sz="3600" dirty="0" smtClean="0"/>
              <a:t>Οίδημα και θρομβώσεις φλεβών</a:t>
            </a:r>
          </a:p>
          <a:p>
            <a:r>
              <a:rPr lang="el-GR" sz="3600" dirty="0" smtClean="0"/>
              <a:t>Χωρίς υπέρταση</a:t>
            </a:r>
          </a:p>
          <a:p>
            <a:r>
              <a:rPr lang="en-US" sz="3600" dirty="0" err="1" smtClean="0"/>
              <a:t>Cre</a:t>
            </a:r>
            <a:r>
              <a:rPr lang="en-US" sz="3600" dirty="0" smtClean="0"/>
              <a:t> </a:t>
            </a:r>
            <a:r>
              <a:rPr lang="el-GR" sz="3600" dirty="0" err="1" smtClean="0"/>
              <a:t>κφ</a:t>
            </a:r>
            <a:endParaRPr lang="el-GR" sz="3600" dirty="0" smtClean="0"/>
          </a:p>
          <a:p>
            <a:r>
              <a:rPr lang="el-GR" sz="3600" dirty="0" err="1" smtClean="0"/>
              <a:t>▼▼</a:t>
            </a:r>
            <a:r>
              <a:rPr lang="en-US" sz="3600" dirty="0" smtClean="0"/>
              <a:t> Alb</a:t>
            </a:r>
          </a:p>
          <a:p>
            <a:r>
              <a:rPr lang="en-US" sz="3600" dirty="0" smtClean="0"/>
              <a:t>3+ </a:t>
            </a:r>
            <a:r>
              <a:rPr lang="en-US" sz="3600" dirty="0" err="1" smtClean="0"/>
              <a:t>TPr</a:t>
            </a:r>
            <a:r>
              <a:rPr lang="en-US" sz="3600" dirty="0" smtClean="0"/>
              <a:t> </a:t>
            </a:r>
            <a:r>
              <a:rPr lang="el-GR" sz="3600" dirty="0" smtClean="0"/>
              <a:t>στη γενική ούρων</a:t>
            </a:r>
          </a:p>
          <a:p>
            <a:endParaRPr lang="el-GR" sz="3600" dirty="0" smtClean="0"/>
          </a:p>
          <a:p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800" dirty="0" err="1" smtClean="0"/>
              <a:t>Θρομβοφιλία</a:t>
            </a:r>
            <a:r>
              <a:rPr lang="el-GR" sz="2800" dirty="0" smtClean="0"/>
              <a:t>/ </a:t>
            </a:r>
            <a:r>
              <a:rPr lang="el-GR" sz="2800" dirty="0" err="1" smtClean="0"/>
              <a:t>Πρωτεινουρία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7772400" cy="6215106"/>
          </a:xfrm>
        </p:spPr>
        <p:txBody>
          <a:bodyPr/>
          <a:lstStyle/>
          <a:p>
            <a:r>
              <a:rPr lang="el-GR" dirty="0" smtClean="0"/>
              <a:t>   </a:t>
            </a:r>
            <a:r>
              <a:rPr lang="el-GR" dirty="0" err="1" smtClean="0"/>
              <a:t>Υπερπηκτικές</a:t>
            </a:r>
            <a:r>
              <a:rPr lang="el-GR" dirty="0" smtClean="0"/>
              <a:t> καταστάσεις</a:t>
            </a:r>
          </a:p>
          <a:p>
            <a:r>
              <a:rPr lang="el-GR" dirty="0" smtClean="0"/>
              <a:t>(ΠΕ, θρόμβωση νεφρικής φλέβας παρά την αντιπηκτική αγωγή)</a:t>
            </a:r>
          </a:p>
          <a:p>
            <a:endParaRPr lang="el-GR" dirty="0" smtClean="0"/>
          </a:p>
          <a:p>
            <a:r>
              <a:rPr lang="el-GR" b="1" u="sng" dirty="0" smtClean="0"/>
              <a:t>ΚΛΗΡΟΝΟΜΙΚΗ Ή ΕΠΙΚΤΗΤΗ</a:t>
            </a:r>
          </a:p>
          <a:p>
            <a:endParaRPr lang="el-GR" dirty="0" smtClean="0"/>
          </a:p>
          <a:p>
            <a:r>
              <a:rPr lang="el-GR" b="1" u="sng" dirty="0" smtClean="0"/>
              <a:t>Κληρονομική </a:t>
            </a:r>
            <a:r>
              <a:rPr lang="el-GR" dirty="0" smtClean="0"/>
              <a:t>  + νεαρή ηλικία </a:t>
            </a:r>
          </a:p>
          <a:p>
            <a:r>
              <a:rPr lang="el-GR" dirty="0" smtClean="0"/>
              <a:t>                          </a:t>
            </a:r>
            <a:r>
              <a:rPr lang="el-GR" dirty="0" smtClean="0"/>
              <a:t>  +</a:t>
            </a:r>
            <a:r>
              <a:rPr lang="el-GR" dirty="0" smtClean="0"/>
              <a:t>υποτροπιάζοντα επεισόδια</a:t>
            </a:r>
          </a:p>
          <a:p>
            <a:r>
              <a:rPr lang="el-GR" dirty="0" smtClean="0"/>
              <a:t>                         </a:t>
            </a:r>
            <a:r>
              <a:rPr lang="el-GR" dirty="0" smtClean="0"/>
              <a:t>   </a:t>
            </a:r>
            <a:r>
              <a:rPr lang="el-GR" dirty="0" smtClean="0"/>
              <a:t>- αρνητικό κληρονομικό ιστορικό</a:t>
            </a:r>
          </a:p>
          <a:p>
            <a:r>
              <a:rPr lang="el-GR" b="1" u="sng" dirty="0" smtClean="0"/>
              <a:t>Επίκτητη</a:t>
            </a:r>
            <a:r>
              <a:rPr lang="el-GR" dirty="0" smtClean="0"/>
              <a:t>  </a:t>
            </a:r>
          </a:p>
          <a:p>
            <a:r>
              <a:rPr lang="en-US" dirty="0" smtClean="0"/>
              <a:t>Ca</a:t>
            </a:r>
          </a:p>
          <a:p>
            <a:r>
              <a:rPr lang="el-GR" dirty="0" smtClean="0"/>
              <a:t>ΜΥΣ</a:t>
            </a:r>
          </a:p>
          <a:p>
            <a:r>
              <a:rPr lang="el-GR" dirty="0" smtClean="0"/>
              <a:t>Λήψη οιστρογόνων</a:t>
            </a:r>
          </a:p>
          <a:p>
            <a:r>
              <a:rPr lang="el-GR" dirty="0" smtClean="0"/>
              <a:t>Μετεγχειρητικά-Ακινητοποίηση</a:t>
            </a:r>
          </a:p>
          <a:p>
            <a:r>
              <a:rPr lang="el-GR" dirty="0" err="1" smtClean="0"/>
              <a:t>Αντιφωσφολιπιδικό</a:t>
            </a:r>
            <a:r>
              <a:rPr lang="el-GR" dirty="0" smtClean="0"/>
              <a:t> σύνδρομο (όμως όχι μαιευτικές επιπλοκές, όχι </a:t>
            </a:r>
            <a:r>
              <a:rPr lang="el-GR" dirty="0" smtClean="0"/>
              <a:t>θρόμβωση </a:t>
            </a:r>
            <a:r>
              <a:rPr lang="el-GR" dirty="0" smtClean="0"/>
              <a:t>σε αρτηρία, όχι ΣΕΛ, όχι θετικά </a:t>
            </a:r>
            <a:r>
              <a:rPr lang="en-US" dirty="0" err="1" smtClean="0"/>
              <a:t>Ab</a:t>
            </a:r>
            <a:r>
              <a:rPr lang="en-US" dirty="0" smtClean="0"/>
              <a:t>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6919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428604"/>
            <a:ext cx="7772400" cy="621510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Εντόπιση του θρόμβου στη σπλαγχνική κυκλοφορία</a:t>
            </a:r>
          </a:p>
          <a:p>
            <a:r>
              <a:rPr lang="en-US" dirty="0" smtClean="0"/>
              <a:t>JAK2</a:t>
            </a:r>
          </a:p>
          <a:p>
            <a:r>
              <a:rPr lang="en-US" dirty="0" smtClean="0"/>
              <a:t>PNH</a:t>
            </a:r>
          </a:p>
          <a:p>
            <a:r>
              <a:rPr lang="el-GR" dirty="0" err="1" smtClean="0"/>
              <a:t>Νεφρωσικό</a:t>
            </a:r>
            <a:r>
              <a:rPr lang="el-GR" dirty="0" smtClean="0"/>
              <a:t> σύνδρομο ( 1,4 </a:t>
            </a:r>
            <a:r>
              <a:rPr lang="en-US" dirty="0" err="1" smtClean="0"/>
              <a:t>gr</a:t>
            </a:r>
            <a:r>
              <a:rPr lang="en-US" dirty="0" smtClean="0"/>
              <a:t>/dl Alb, 3+ </a:t>
            </a:r>
            <a:r>
              <a:rPr lang="en-US" dirty="0" err="1" smtClean="0"/>
              <a:t>TPr</a:t>
            </a:r>
            <a:r>
              <a:rPr lang="el-GR" dirty="0" smtClean="0"/>
              <a:t>, άρα μάλλον &gt;3,5 </a:t>
            </a:r>
            <a:r>
              <a:rPr lang="en-US" dirty="0" err="1" smtClean="0"/>
              <a:t>gr</a:t>
            </a:r>
            <a:r>
              <a:rPr lang="en-US" dirty="0" smtClean="0"/>
              <a:t>/day)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b="1" u="sng" dirty="0" smtClean="0"/>
              <a:t>Διαφορική διάγνωση </a:t>
            </a:r>
            <a:r>
              <a:rPr lang="el-GR" b="1" u="sng" dirty="0" err="1" smtClean="0"/>
              <a:t>νεφρωσικού</a:t>
            </a:r>
            <a:endParaRPr lang="el-GR" b="1" u="sng" dirty="0" smtClean="0"/>
          </a:p>
          <a:p>
            <a:r>
              <a:rPr lang="el-GR" dirty="0" err="1" smtClean="0"/>
              <a:t>Ιστοπαθολογικά</a:t>
            </a:r>
            <a:r>
              <a:rPr lang="el-GR" dirty="0" smtClean="0"/>
              <a:t> ευρήματα</a:t>
            </a:r>
          </a:p>
          <a:p>
            <a:r>
              <a:rPr lang="el-GR" dirty="0" smtClean="0"/>
              <a:t>Πρωτοπαθές/Δευτεροπαθές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Όχι ΣΔ, ΣΕΛ (ΑΝΑ ασθενώς θετικά, </a:t>
            </a:r>
            <a:r>
              <a:rPr lang="en-US" dirty="0" smtClean="0"/>
              <a:t>anti-</a:t>
            </a:r>
            <a:r>
              <a:rPr lang="en-US" dirty="0" err="1" smtClean="0"/>
              <a:t>dsDNA</a:t>
            </a:r>
            <a:r>
              <a:rPr lang="en-US" dirty="0" smtClean="0"/>
              <a:t> </a:t>
            </a:r>
            <a:r>
              <a:rPr lang="el-GR" dirty="0" err="1" smtClean="0"/>
              <a:t>αρνητικα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ΗΙ</a:t>
            </a:r>
            <a:r>
              <a:rPr lang="en-US" dirty="0" smtClean="0"/>
              <a:t>V </a:t>
            </a:r>
            <a:r>
              <a:rPr lang="el-GR" dirty="0" smtClean="0"/>
              <a:t>(-) </a:t>
            </a:r>
            <a:r>
              <a:rPr lang="el-GR" dirty="0" smtClean="0"/>
              <a:t>(εστιακή </a:t>
            </a:r>
            <a:r>
              <a:rPr lang="el-GR" dirty="0" smtClean="0"/>
              <a:t>τμηματική </a:t>
            </a:r>
            <a:r>
              <a:rPr lang="el-GR" dirty="0" err="1" smtClean="0"/>
              <a:t>σπειραματοσκλήρυνση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Άρα μάλλον πρωτοπαθές αίτιο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7772400" cy="6072230"/>
          </a:xfrm>
        </p:spPr>
        <p:txBody>
          <a:bodyPr>
            <a:normAutofit fontScale="92500" lnSpcReduction="10000"/>
          </a:bodyPr>
          <a:lstStyle/>
          <a:p>
            <a:r>
              <a:rPr lang="el-GR" b="1" u="sng" dirty="0" smtClean="0"/>
              <a:t>ΝΟΣΟΣ ΕΛΑΧΙΣΤΩΝ ΑΛΛΟΙΩΣΕΩΝ</a:t>
            </a:r>
          </a:p>
          <a:p>
            <a:r>
              <a:rPr lang="el-GR" dirty="0" smtClean="0"/>
              <a:t>Κυρίως παιδιά, αλλά και ενήλικες</a:t>
            </a:r>
          </a:p>
          <a:p>
            <a:r>
              <a:rPr lang="el-GR" dirty="0" smtClean="0"/>
              <a:t>Πρωτοπαθές</a:t>
            </a:r>
          </a:p>
          <a:p>
            <a:r>
              <a:rPr lang="el-GR" dirty="0" smtClean="0"/>
              <a:t>Δευτεροπαθές -λόγω φαρμάκων (β </a:t>
            </a:r>
            <a:r>
              <a:rPr lang="el-GR" dirty="0" err="1" smtClean="0"/>
              <a:t>λακταμικά</a:t>
            </a:r>
            <a:r>
              <a:rPr lang="el-GR" dirty="0" smtClean="0"/>
              <a:t>, </a:t>
            </a:r>
            <a:r>
              <a:rPr lang="el-GR" dirty="0" err="1" smtClean="0"/>
              <a:t>διφωσφωνικά</a:t>
            </a:r>
            <a:r>
              <a:rPr lang="el-GR" dirty="0" smtClean="0"/>
              <a:t>, </a:t>
            </a:r>
            <a:r>
              <a:rPr lang="en-US" dirty="0" smtClean="0"/>
              <a:t>		</a:t>
            </a:r>
            <a:r>
              <a:rPr lang="el-GR" dirty="0" err="1" smtClean="0"/>
              <a:t>σουλφασαλαζίνη</a:t>
            </a:r>
            <a:r>
              <a:rPr lang="el-GR" dirty="0" smtClean="0"/>
              <a:t>)</a:t>
            </a:r>
          </a:p>
          <a:p>
            <a:r>
              <a:rPr lang="el-GR" dirty="0" smtClean="0"/>
              <a:t>                          -λόγω λοίμωξης(σύφιλη, </a:t>
            </a:r>
            <a:r>
              <a:rPr lang="en-US" dirty="0" err="1" smtClean="0"/>
              <a:t>tb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                    </a:t>
            </a:r>
            <a:endParaRPr lang="el-GR" dirty="0" smtClean="0"/>
          </a:p>
          <a:p>
            <a:r>
              <a:rPr lang="el-GR" dirty="0" smtClean="0"/>
              <a:t>                          -υποκείμενο νόσημα (νόσος </a:t>
            </a:r>
            <a:r>
              <a:rPr lang="en-US" dirty="0" smtClean="0"/>
              <a:t>Hodgkin</a:t>
            </a:r>
            <a:r>
              <a:rPr lang="el-GR" dirty="0" smtClean="0"/>
              <a:t>)</a:t>
            </a:r>
          </a:p>
          <a:p>
            <a:r>
              <a:rPr lang="el-GR" dirty="0" smtClean="0"/>
              <a:t>                          -αντιδράσεις υπερευαισθησίας (από ΜΣΑΦ, </a:t>
            </a:r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τσιμπήματα μελισσών)</a:t>
            </a:r>
            <a:endParaRPr lang="en-US" dirty="0" smtClean="0"/>
          </a:p>
          <a:p>
            <a:r>
              <a:rPr lang="el-GR" dirty="0" smtClean="0"/>
              <a:t>Εξάλειψη των ποδικών </a:t>
            </a:r>
            <a:r>
              <a:rPr lang="el-GR" dirty="0" err="1" smtClean="0"/>
              <a:t>προσεκβολών</a:t>
            </a:r>
            <a:r>
              <a:rPr lang="el-GR" dirty="0" smtClean="0"/>
              <a:t> στο ηλεκτρονικό μικροσκόπιο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Η ασθενής μας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Σύφιλη (-)</a:t>
            </a:r>
          </a:p>
          <a:p>
            <a:r>
              <a:rPr lang="el-GR" dirty="0" err="1" smtClean="0"/>
              <a:t>Λεμφαδενοπάθεια</a:t>
            </a:r>
            <a:r>
              <a:rPr lang="el-GR" dirty="0" smtClean="0"/>
              <a:t> , αλλά μάλλον αντιδραστική</a:t>
            </a:r>
          </a:p>
          <a:p>
            <a:r>
              <a:rPr lang="el-GR" dirty="0" smtClean="0"/>
              <a:t>Ιστορικό λανθάνουσας </a:t>
            </a:r>
            <a:r>
              <a:rPr lang="en-US" dirty="0" err="1" smtClean="0"/>
              <a:t>tb</a:t>
            </a:r>
            <a:r>
              <a:rPr lang="en-US" dirty="0" smtClean="0"/>
              <a:t>- </a:t>
            </a:r>
            <a:r>
              <a:rPr lang="el-GR" dirty="0" smtClean="0"/>
              <a:t>η παρούσα νόσος δεν έχει εικόνα ενεργού </a:t>
            </a:r>
            <a:r>
              <a:rPr lang="en-US" dirty="0" err="1" smtClean="0"/>
              <a:t>tb</a:t>
            </a:r>
            <a:endParaRPr lang="en-US" dirty="0" smtClean="0"/>
          </a:p>
          <a:p>
            <a:r>
              <a:rPr lang="el-GR" dirty="0" smtClean="0"/>
              <a:t>Δεν έχει ταχέως εξελισσόμενο οίδημα και </a:t>
            </a:r>
            <a:r>
              <a:rPr lang="el-GR" dirty="0" err="1" smtClean="0"/>
              <a:t>πρωτεινουρία</a:t>
            </a:r>
            <a:r>
              <a:rPr lang="el-GR" dirty="0" smtClean="0"/>
              <a:t> εντός εβδομάδων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14290"/>
            <a:ext cx="7772400" cy="6286544"/>
          </a:xfrm>
        </p:spPr>
        <p:txBody>
          <a:bodyPr>
            <a:normAutofit/>
          </a:bodyPr>
          <a:lstStyle/>
          <a:p>
            <a:r>
              <a:rPr lang="el-GR" b="1" u="sng" dirty="0" smtClean="0"/>
              <a:t>ΕΣΤΙΑΚΗ ΤΜΗΜΑΤΙΚΗ ΣΠΕΙΡΑΜΑΤΟΣΚΛΗΡΥΝΣΗ</a:t>
            </a:r>
          </a:p>
          <a:p>
            <a:endParaRPr lang="el-GR" dirty="0" smtClean="0"/>
          </a:p>
          <a:p>
            <a:r>
              <a:rPr lang="el-GR" dirty="0" smtClean="0"/>
              <a:t>30%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l-GR" dirty="0" err="1" smtClean="0"/>
              <a:t>νεφρωσικού</a:t>
            </a:r>
            <a:r>
              <a:rPr lang="el-GR" dirty="0" smtClean="0"/>
              <a:t> συνδρόμου στις ΗΠΑ</a:t>
            </a:r>
          </a:p>
          <a:p>
            <a:endParaRPr lang="el-GR" dirty="0" smtClean="0"/>
          </a:p>
          <a:p>
            <a:r>
              <a:rPr lang="el-GR" dirty="0" smtClean="0"/>
              <a:t>Πρωτοπαθές (</a:t>
            </a:r>
            <a:r>
              <a:rPr lang="el-GR" dirty="0" smtClean="0"/>
              <a:t>υπέρταση</a:t>
            </a:r>
            <a:r>
              <a:rPr lang="el-GR" dirty="0" smtClean="0"/>
              <a:t>, αιματουρία, μειωμένο </a:t>
            </a:r>
            <a:r>
              <a:rPr lang="en-US" dirty="0" err="1" smtClean="0"/>
              <a:t>gfr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Δευτεροπαθές (</a:t>
            </a:r>
            <a:r>
              <a:rPr lang="en-US" dirty="0" smtClean="0"/>
              <a:t>HIV, </a:t>
            </a:r>
            <a:r>
              <a:rPr lang="el-GR" dirty="0" smtClean="0"/>
              <a:t>παχυσαρκία, </a:t>
            </a:r>
            <a:r>
              <a:rPr lang="el-GR" dirty="0" smtClean="0"/>
              <a:t>χρόνια παλινδρόμηση ούρων, χρήση ηρωίνης)</a:t>
            </a:r>
          </a:p>
          <a:p>
            <a:endParaRPr lang="el-GR" dirty="0" smtClean="0"/>
          </a:p>
          <a:p>
            <a:r>
              <a:rPr lang="el-GR" dirty="0" smtClean="0"/>
              <a:t>Κατά τη διάγνωση, το 25-50% έχει μειωμένη νεφρική λειτουργία, υπέρταση, αιματουρία</a:t>
            </a:r>
            <a:endParaRPr lang="en-US" dirty="0" smtClean="0"/>
          </a:p>
          <a:p>
            <a:r>
              <a:rPr lang="en-US" dirty="0" smtClean="0"/>
              <a:t>ESRD </a:t>
            </a:r>
            <a:r>
              <a:rPr lang="el-GR" dirty="0" smtClean="0"/>
              <a:t> σε 6-8 έτη</a:t>
            </a:r>
          </a:p>
          <a:p>
            <a:r>
              <a:rPr lang="el-GR" dirty="0" smtClean="0"/>
              <a:t>Βιοψία</a:t>
            </a:r>
            <a:r>
              <a:rPr lang="en-US" dirty="0" smtClean="0"/>
              <a:t>:</a:t>
            </a:r>
            <a:r>
              <a:rPr lang="el-GR" dirty="0" smtClean="0"/>
              <a:t> σκλήρυνση τμημάτων σε μερικά σπειράματα</a:t>
            </a:r>
          </a:p>
          <a:p>
            <a:r>
              <a:rPr lang="el-GR" dirty="0" smtClean="0"/>
              <a:t>Εναπόθεση </a:t>
            </a:r>
            <a:r>
              <a:rPr lang="en-US" dirty="0" err="1" smtClean="0"/>
              <a:t>IgM</a:t>
            </a:r>
            <a:r>
              <a:rPr lang="en-US" dirty="0" smtClean="0"/>
              <a:t> , C3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500042"/>
            <a:ext cx="7772400" cy="6143668"/>
          </a:xfrm>
        </p:spPr>
        <p:txBody>
          <a:bodyPr>
            <a:normAutofit/>
          </a:bodyPr>
          <a:lstStyle/>
          <a:p>
            <a:r>
              <a:rPr lang="el-GR" sz="2400" b="1" u="sng" dirty="0" smtClean="0"/>
              <a:t>ΑΛΛΕΣ ΝΕΦΡΙΚΕΣ ΔΙΑΤΑΡΑΧΕΣ</a:t>
            </a:r>
          </a:p>
          <a:p>
            <a:endParaRPr lang="el-GR" sz="2400" dirty="0" smtClean="0"/>
          </a:p>
          <a:p>
            <a:r>
              <a:rPr lang="el-GR" sz="2400" dirty="0" err="1" smtClean="0"/>
              <a:t>Μεμβρανουπερπλαστική</a:t>
            </a:r>
            <a:r>
              <a:rPr lang="el-GR" sz="2400" dirty="0" smtClean="0"/>
              <a:t> </a:t>
            </a:r>
            <a:r>
              <a:rPr lang="el-GR" sz="2400" dirty="0" err="1" smtClean="0"/>
              <a:t>σπειραματονεφρίτιδα</a:t>
            </a:r>
            <a:r>
              <a:rPr lang="el-GR" sz="2400" dirty="0" smtClean="0"/>
              <a:t>, </a:t>
            </a:r>
            <a:r>
              <a:rPr lang="el-GR" sz="2400" dirty="0" err="1" smtClean="0"/>
              <a:t>μεταλοιμώδης</a:t>
            </a:r>
            <a:r>
              <a:rPr lang="el-GR" sz="2400" dirty="0" smtClean="0"/>
              <a:t>, </a:t>
            </a:r>
            <a:r>
              <a:rPr lang="en-US" sz="2400" dirty="0" err="1" smtClean="0"/>
              <a:t>IgA</a:t>
            </a:r>
            <a:r>
              <a:rPr lang="en-US" sz="2400" dirty="0" smtClean="0"/>
              <a:t> </a:t>
            </a:r>
            <a:r>
              <a:rPr lang="el-GR" sz="2400" dirty="0" smtClean="0"/>
              <a:t>νεφροπάθεια</a:t>
            </a:r>
          </a:p>
          <a:p>
            <a:r>
              <a:rPr lang="el-GR" sz="2400" dirty="0" smtClean="0"/>
              <a:t>Εκδήλωση με ενεργό ίζημα με ερυθρά, ίσως </a:t>
            </a:r>
            <a:r>
              <a:rPr lang="el-GR" sz="2400" dirty="0" smtClean="0"/>
              <a:t>πυουρία</a:t>
            </a:r>
          </a:p>
          <a:p>
            <a:endParaRPr lang="el-GR" sz="2400" dirty="0" smtClean="0"/>
          </a:p>
          <a:p>
            <a:r>
              <a:rPr lang="el-GR" sz="2400" b="1" dirty="0" err="1" smtClean="0"/>
              <a:t>Αμυλοείδωση</a:t>
            </a:r>
            <a:endParaRPr lang="el-GR" sz="2400" b="1" dirty="0" smtClean="0"/>
          </a:p>
          <a:p>
            <a:r>
              <a:rPr lang="el-GR" sz="2400" dirty="0" err="1" smtClean="0"/>
              <a:t>Εξωκυττάρια</a:t>
            </a:r>
            <a:r>
              <a:rPr lang="el-GR" sz="2400" dirty="0" smtClean="0"/>
              <a:t> εναπόθεση </a:t>
            </a:r>
            <a:r>
              <a:rPr lang="el-GR" sz="2400" dirty="0" err="1" smtClean="0"/>
              <a:t>αμυλοειδούς</a:t>
            </a:r>
            <a:r>
              <a:rPr lang="el-GR" sz="2400" dirty="0" smtClean="0"/>
              <a:t> (ινώδης </a:t>
            </a:r>
            <a:r>
              <a:rPr lang="el-GR" sz="2400" dirty="0" err="1" smtClean="0"/>
              <a:t>πρωτείνη</a:t>
            </a:r>
            <a:r>
              <a:rPr lang="el-GR" sz="2400" dirty="0" smtClean="0"/>
              <a:t>) σε μία ή περισσότερες περιοχές του σώματος</a:t>
            </a:r>
          </a:p>
          <a:p>
            <a:r>
              <a:rPr lang="el-GR" sz="2400" dirty="0" smtClean="0"/>
              <a:t>Πρωτοπαθής (</a:t>
            </a:r>
            <a:r>
              <a:rPr lang="en-US" sz="2400" dirty="0" smtClean="0"/>
              <a:t>AL</a:t>
            </a:r>
            <a:r>
              <a:rPr lang="el-GR" sz="2400" dirty="0" smtClean="0"/>
              <a:t>)   Εν απουσία συστηματικής νόσου ή σε πολλαπλό </a:t>
            </a:r>
            <a:r>
              <a:rPr lang="el-GR" sz="2400" dirty="0" err="1" smtClean="0"/>
              <a:t>μυέλωμα</a:t>
            </a:r>
            <a:endParaRPr lang="el-GR" sz="2400" dirty="0" smtClean="0"/>
          </a:p>
          <a:p>
            <a:r>
              <a:rPr lang="el-GR" sz="2400" dirty="0" smtClean="0"/>
              <a:t>Δευτεροπαθής (</a:t>
            </a:r>
            <a:r>
              <a:rPr lang="en-US" sz="2400" dirty="0" smtClean="0"/>
              <a:t>AA</a:t>
            </a:r>
            <a:r>
              <a:rPr lang="el-GR" sz="2400" dirty="0" smtClean="0"/>
              <a:t>) Σε χρόνια φλεγμονώδη νόσο, πχ ΡΑ, φλεγμονώδη νόσο του εντέρου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14290"/>
            <a:ext cx="7772400" cy="6286544"/>
          </a:xfrm>
        </p:spPr>
        <p:txBody>
          <a:bodyPr>
            <a:normAutofit fontScale="92500" lnSpcReduction="20000"/>
          </a:bodyPr>
          <a:lstStyle/>
          <a:p>
            <a:r>
              <a:rPr lang="el-GR" b="1" u="sng" dirty="0" smtClean="0"/>
              <a:t>ΜΕΜΒΡΑΝΩΔΗΣ ΝΕΦΡΟΠΑΘΕΙΑ</a:t>
            </a:r>
          </a:p>
          <a:p>
            <a:endParaRPr lang="el-GR" dirty="0" smtClean="0"/>
          </a:p>
          <a:p>
            <a:r>
              <a:rPr lang="el-GR" dirty="0" smtClean="0"/>
              <a:t>Το συνηθέστερο αίτιο</a:t>
            </a:r>
            <a:r>
              <a:rPr lang="el-GR" dirty="0" smtClean="0"/>
              <a:t> </a:t>
            </a:r>
            <a:r>
              <a:rPr lang="el-GR" dirty="0" err="1" smtClean="0"/>
              <a:t>νεφρωσικού</a:t>
            </a:r>
            <a:r>
              <a:rPr lang="el-GR" dirty="0" smtClean="0"/>
              <a:t> </a:t>
            </a:r>
            <a:r>
              <a:rPr lang="el-GR" dirty="0" smtClean="0"/>
              <a:t>συνδρόμου στους ενήλικες</a:t>
            </a:r>
          </a:p>
          <a:p>
            <a:r>
              <a:rPr lang="el-GR" dirty="0" smtClean="0"/>
              <a:t>5</a:t>
            </a:r>
            <a:r>
              <a:rPr lang="el-GR" baseline="30000" dirty="0" smtClean="0"/>
              <a:t>η</a:t>
            </a:r>
            <a:r>
              <a:rPr lang="el-GR" baseline="30000" dirty="0" smtClean="0"/>
              <a:t>-</a:t>
            </a:r>
            <a:r>
              <a:rPr lang="el-GR" dirty="0" smtClean="0"/>
              <a:t>6</a:t>
            </a:r>
            <a:r>
              <a:rPr lang="el-GR" baseline="30000" dirty="0" smtClean="0"/>
              <a:t>η</a:t>
            </a:r>
            <a:r>
              <a:rPr lang="el-GR" dirty="0" smtClean="0"/>
              <a:t> δεκαετία ζωής</a:t>
            </a:r>
          </a:p>
          <a:p>
            <a:r>
              <a:rPr lang="el-GR" dirty="0" smtClean="0"/>
              <a:t>Νόσος ανοσολογικής φύσης</a:t>
            </a:r>
          </a:p>
          <a:p>
            <a:r>
              <a:rPr lang="el-GR" dirty="0" smtClean="0"/>
              <a:t>Εναποθέσεις  </a:t>
            </a:r>
            <a:r>
              <a:rPr lang="el-GR" dirty="0" err="1" smtClean="0"/>
              <a:t>ανοσοσυμπλεγμάτων</a:t>
            </a:r>
            <a:r>
              <a:rPr lang="el-GR" dirty="0" smtClean="0"/>
              <a:t> στα τοιχώματα των </a:t>
            </a:r>
            <a:r>
              <a:rPr lang="el-GR" dirty="0" err="1" smtClean="0"/>
              <a:t>σπειραματικών</a:t>
            </a:r>
            <a:r>
              <a:rPr lang="el-GR" dirty="0" smtClean="0"/>
              <a:t> τριχοειδών</a:t>
            </a:r>
          </a:p>
          <a:p>
            <a:r>
              <a:rPr lang="el-GR" dirty="0" smtClean="0"/>
              <a:t>Το αντιγόνο είναι ο υποδοχέας της  </a:t>
            </a:r>
            <a:r>
              <a:rPr lang="el-GR" dirty="0" err="1" smtClean="0"/>
              <a:t>φωσφολιπάσης</a:t>
            </a:r>
            <a:r>
              <a:rPr lang="el-GR" dirty="0" smtClean="0"/>
              <a:t> Α2 </a:t>
            </a:r>
            <a:r>
              <a:rPr lang="el-GR" dirty="0" smtClean="0"/>
              <a:t>στο </a:t>
            </a:r>
            <a:r>
              <a:rPr lang="el-GR" dirty="0" err="1" smtClean="0"/>
              <a:t>ποδοκύτταρο</a:t>
            </a:r>
            <a:r>
              <a:rPr lang="el-GR" dirty="0" smtClean="0"/>
              <a:t> τύπου Μ (στην πρωτοπαθή νόσο)  -μπορεί να μετρηθεί!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75% πρωτοπαθές</a:t>
            </a:r>
          </a:p>
          <a:p>
            <a:r>
              <a:rPr lang="el-GR" dirty="0" smtClean="0"/>
              <a:t>25% δευτεροπαθές (</a:t>
            </a:r>
            <a:r>
              <a:rPr lang="en-US" dirty="0" smtClean="0"/>
              <a:t>HBV, HCV</a:t>
            </a:r>
            <a:r>
              <a:rPr lang="el-GR" dirty="0" smtClean="0"/>
              <a:t>, ενδοκαρδίτιδα, </a:t>
            </a:r>
            <a:r>
              <a:rPr lang="el-GR" dirty="0" smtClean="0"/>
              <a:t>σύφιλη, θυρεοειδίτιδα , </a:t>
            </a:r>
            <a:r>
              <a:rPr lang="en-US" dirty="0" smtClean="0"/>
              <a:t>Ca)</a:t>
            </a:r>
          </a:p>
          <a:p>
            <a:endParaRPr lang="en-US" dirty="0" smtClean="0"/>
          </a:p>
          <a:p>
            <a:r>
              <a:rPr lang="el-GR" dirty="0" smtClean="0"/>
              <a:t>Και στις δύο περιπτώσεις εξελίσσονται μέσα σε μήνες διατηρώντας καλή νεφρική λειτουργία και ΑΠ</a:t>
            </a:r>
          </a:p>
          <a:p>
            <a:r>
              <a:rPr lang="el-GR" dirty="0" smtClean="0"/>
              <a:t>Αιματουρία </a:t>
            </a:r>
            <a:r>
              <a:rPr lang="el-GR" dirty="0" smtClean="0"/>
              <a:t>+/-</a:t>
            </a:r>
          </a:p>
          <a:p>
            <a:r>
              <a:rPr lang="el-GR" dirty="0" smtClean="0"/>
              <a:t>Βιοψία</a:t>
            </a:r>
            <a:r>
              <a:rPr lang="en-US" dirty="0" smtClean="0"/>
              <a:t>:</a:t>
            </a:r>
            <a:r>
              <a:rPr lang="el-GR" dirty="0" smtClean="0"/>
              <a:t> Πάχυνση του τριχοειδικού τοιχώματος</a:t>
            </a:r>
          </a:p>
          <a:p>
            <a:r>
              <a:rPr lang="el-GR" dirty="0" smtClean="0"/>
              <a:t>Εναποθέσεις </a:t>
            </a:r>
            <a:r>
              <a:rPr lang="en-US" dirty="0" err="1" smtClean="0"/>
              <a:t>IgG</a:t>
            </a:r>
            <a:r>
              <a:rPr lang="en-US" dirty="0" smtClean="0"/>
              <a:t>, C3 </a:t>
            </a:r>
            <a:r>
              <a:rPr lang="el-GR" dirty="0" smtClean="0"/>
              <a:t>στις τριχοειδικές αγκύλε</a:t>
            </a:r>
            <a:r>
              <a:rPr lang="el-GR" dirty="0" smtClean="0"/>
              <a:t>ς</a:t>
            </a:r>
            <a:endParaRPr lang="el-GR" dirty="0" smtClean="0"/>
          </a:p>
          <a:p>
            <a:r>
              <a:rPr lang="el-GR" dirty="0" smtClean="0"/>
              <a:t>ΔΔ μεταξύ των δύο μορφών μόνο </a:t>
            </a:r>
            <a:r>
              <a:rPr lang="el-GR" dirty="0" err="1" smtClean="0"/>
              <a:t>ιστοπαθολογικά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1000108"/>
            <a:ext cx="7854696" cy="5429288"/>
          </a:xfrm>
        </p:spPr>
        <p:txBody>
          <a:bodyPr/>
          <a:lstStyle/>
          <a:p>
            <a:pPr algn="just"/>
            <a:r>
              <a:rPr lang="el-GR" dirty="0" smtClean="0"/>
              <a:t>10 μήνες πριν</a:t>
            </a:r>
            <a:r>
              <a:rPr lang="en-US" dirty="0" smtClean="0"/>
              <a:t>:</a:t>
            </a:r>
          </a:p>
          <a:p>
            <a:pPr algn="just"/>
            <a:r>
              <a:rPr lang="el-GR" dirty="0" smtClean="0"/>
              <a:t>Άλγος και οίδημα κάτω άκρων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Ελαστικές κάλτσες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14290"/>
            <a:ext cx="7772400" cy="6286544"/>
          </a:xfrm>
        </p:spPr>
        <p:txBody>
          <a:bodyPr/>
          <a:lstStyle/>
          <a:p>
            <a:r>
              <a:rPr lang="el-GR" dirty="0" smtClean="0"/>
              <a:t>      </a:t>
            </a:r>
            <a:r>
              <a:rPr lang="el-GR" sz="2800" b="1" u="sng" dirty="0" smtClean="0"/>
              <a:t>ΝΕΦΡΩΣΙΚΟ ΣΥΝΔΡΟΜΟ</a:t>
            </a:r>
          </a:p>
          <a:p>
            <a:r>
              <a:rPr lang="el-GR" sz="2800" dirty="0" err="1" smtClean="0"/>
              <a:t>Πρωτεινουρία</a:t>
            </a:r>
            <a:r>
              <a:rPr lang="el-GR" sz="2800" dirty="0" smtClean="0"/>
              <a:t> (&gt;3,5 </a:t>
            </a:r>
            <a:r>
              <a:rPr lang="en-US" sz="2800" dirty="0" err="1" smtClean="0"/>
              <a:t>gr</a:t>
            </a:r>
            <a:r>
              <a:rPr lang="el-GR" sz="2800" dirty="0" smtClean="0"/>
              <a:t> /</a:t>
            </a:r>
            <a:r>
              <a:rPr lang="en-US" sz="2800" dirty="0" smtClean="0"/>
              <a:t>d)</a:t>
            </a:r>
            <a:endParaRPr lang="el-GR" sz="2800" dirty="0" smtClean="0"/>
          </a:p>
          <a:p>
            <a:r>
              <a:rPr lang="el-GR" sz="2800" dirty="0" err="1" smtClean="0"/>
              <a:t>Υποαλβουμιναιμία</a:t>
            </a:r>
            <a:r>
              <a:rPr lang="el-GR" sz="2800" dirty="0" smtClean="0"/>
              <a:t> (</a:t>
            </a:r>
            <a:r>
              <a:rPr lang="en-US" sz="2800" dirty="0" smtClean="0"/>
              <a:t>3&gt;</a:t>
            </a:r>
            <a:r>
              <a:rPr lang="en-US" sz="2800" dirty="0" err="1" smtClean="0"/>
              <a:t>gr</a:t>
            </a:r>
            <a:r>
              <a:rPr lang="en-US" sz="2800" dirty="0" smtClean="0"/>
              <a:t>/dl)</a:t>
            </a:r>
            <a:endParaRPr lang="el-GR" sz="2800" dirty="0" smtClean="0"/>
          </a:p>
          <a:p>
            <a:r>
              <a:rPr lang="el-GR" sz="2800" dirty="0" smtClean="0"/>
              <a:t>Οίδημα</a:t>
            </a:r>
            <a:endParaRPr lang="en-US" sz="2800" dirty="0" smtClean="0"/>
          </a:p>
          <a:p>
            <a:r>
              <a:rPr lang="el-GR" sz="2800" dirty="0" err="1" smtClean="0"/>
              <a:t>Υπερλιπιδαιμία</a:t>
            </a:r>
            <a:endParaRPr lang="el-GR" sz="2800" dirty="0" smtClean="0"/>
          </a:p>
          <a:p>
            <a:r>
              <a:rPr lang="el-GR" sz="2800" dirty="0" smtClean="0"/>
              <a:t>Θρομβώσεις</a:t>
            </a:r>
          </a:p>
          <a:p>
            <a:endParaRPr lang="el-GR" dirty="0"/>
          </a:p>
        </p:txBody>
      </p:sp>
      <p:pic>
        <p:nvPicPr>
          <p:cNvPr id="4" name="3 - Εικόνα" descr="f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290742"/>
            <a:ext cx="4929222" cy="3995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1000108"/>
            <a:ext cx="7772400" cy="507209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928802"/>
            <a:ext cx="5857916" cy="3571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528641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 Ο βαθμός της </a:t>
            </a:r>
            <a:r>
              <a:rPr lang="el-GR" sz="2800" dirty="0" err="1" smtClean="0"/>
              <a:t>υποαλβουμιναιμίας</a:t>
            </a:r>
            <a:r>
              <a:rPr lang="el-GR" sz="2800" dirty="0" smtClean="0"/>
              <a:t> συσχετίζεται με τον κίνδυνο της </a:t>
            </a:r>
            <a:r>
              <a:rPr lang="el-GR" sz="2800" dirty="0" err="1" smtClean="0"/>
              <a:t>φλεβοθρόμβωσης</a:t>
            </a:r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Επιπλέον οι ασθενείς με μεμβρανώδη νεφροπάθεια έχουν μεγαλύτερο κίνδυνο θρομβώσεων, </a:t>
            </a:r>
            <a:r>
              <a:rPr lang="el-GR" sz="2800" dirty="0" err="1" smtClean="0"/>
              <a:t>συκριτικά</a:t>
            </a:r>
            <a:r>
              <a:rPr lang="el-GR" sz="2800" dirty="0" smtClean="0"/>
              <a:t> με τα άλλα αίτια </a:t>
            </a:r>
            <a:r>
              <a:rPr lang="el-GR" sz="2800" dirty="0" err="1" smtClean="0"/>
              <a:t>νεφρωσικού</a:t>
            </a:r>
            <a:r>
              <a:rPr lang="el-GR" sz="2800" dirty="0" smtClean="0"/>
              <a:t> συνδρόμου</a:t>
            </a:r>
            <a:endParaRPr lang="el-G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42928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Βιοψία για τη διάγνωση</a:t>
            </a:r>
          </a:p>
          <a:p>
            <a:endParaRPr lang="el-GR" sz="2800" dirty="0" smtClean="0"/>
          </a:p>
          <a:p>
            <a:r>
              <a:rPr lang="el-GR" sz="2800" dirty="0" smtClean="0"/>
              <a:t>Όμως -&gt; αντιπηκτικά!</a:t>
            </a:r>
          </a:p>
          <a:p>
            <a:r>
              <a:rPr lang="el-GR" sz="2800" dirty="0" smtClean="0"/>
              <a:t>(+ επισφαλές να διακοπούν)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b="1" dirty="0" smtClean="0"/>
              <a:t>Μέτρηση στον ορό </a:t>
            </a:r>
            <a:r>
              <a:rPr lang="en-US" sz="2800" b="1" dirty="0" smtClean="0"/>
              <a:t>anti-PLA2R </a:t>
            </a:r>
            <a:r>
              <a:rPr lang="el-GR" sz="2800" b="1" dirty="0" smtClean="0"/>
              <a:t>αντισωμάτων</a:t>
            </a:r>
          </a:p>
          <a:p>
            <a:r>
              <a:rPr lang="el-GR" sz="2800" dirty="0" smtClean="0"/>
              <a:t>424</a:t>
            </a:r>
            <a:r>
              <a:rPr lang="en-US" sz="2800" dirty="0" smtClean="0"/>
              <a:t> RU  (&gt;20 positive)</a:t>
            </a:r>
          </a:p>
          <a:p>
            <a:r>
              <a:rPr lang="el-GR" sz="2800" dirty="0" smtClean="0"/>
              <a:t>Ειδικότητα 99%, ευαισθησία 78%</a:t>
            </a:r>
            <a:endParaRPr lang="el-G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7772400" cy="5929354"/>
          </a:xfrm>
        </p:spPr>
        <p:txBody>
          <a:bodyPr/>
          <a:lstStyle/>
          <a:p>
            <a:r>
              <a:rPr lang="el-GR" dirty="0" smtClean="0"/>
              <a:t>1/3 η νόσος υποχωρεί</a:t>
            </a:r>
          </a:p>
          <a:p>
            <a:endParaRPr lang="el-GR" dirty="0" smtClean="0"/>
          </a:p>
          <a:p>
            <a:r>
              <a:rPr lang="el-GR" dirty="0" smtClean="0"/>
              <a:t>1/3 </a:t>
            </a:r>
            <a:r>
              <a:rPr lang="el-GR" dirty="0" err="1" smtClean="0"/>
              <a:t>πρωτεινουρία</a:t>
            </a:r>
            <a:r>
              <a:rPr lang="el-GR" dirty="0" smtClean="0"/>
              <a:t> </a:t>
            </a:r>
            <a:r>
              <a:rPr lang="el-GR" dirty="0" err="1" smtClean="0"/>
              <a:t>νεφρωσικού</a:t>
            </a:r>
            <a:r>
              <a:rPr lang="el-GR" dirty="0" smtClean="0"/>
              <a:t> τύπου με καλή νεφρική λειτουργία</a:t>
            </a:r>
          </a:p>
          <a:p>
            <a:endParaRPr lang="el-GR" dirty="0" smtClean="0"/>
          </a:p>
          <a:p>
            <a:r>
              <a:rPr lang="el-GR" dirty="0" smtClean="0"/>
              <a:t>1/3 πρόοδος σε νεφρική ανεπάρκεια</a:t>
            </a:r>
          </a:p>
          <a:p>
            <a:endParaRPr lang="el-GR" dirty="0" smtClean="0"/>
          </a:p>
          <a:p>
            <a:r>
              <a:rPr lang="el-GR" b="1" dirty="0" err="1" smtClean="0"/>
              <a:t>Ευνοικοί</a:t>
            </a:r>
            <a:r>
              <a:rPr lang="el-GR" b="1" dirty="0" smtClean="0"/>
              <a:t> προγνωστικοί παράγοντες</a:t>
            </a:r>
            <a:r>
              <a:rPr lang="en-US" b="1" dirty="0" smtClean="0"/>
              <a:t>:</a:t>
            </a:r>
            <a:endParaRPr lang="el-GR" b="1" dirty="0" smtClean="0"/>
          </a:p>
          <a:p>
            <a:r>
              <a:rPr lang="el-GR" dirty="0" smtClean="0"/>
              <a:t>Λευκή φυλή </a:t>
            </a:r>
          </a:p>
          <a:p>
            <a:r>
              <a:rPr lang="el-GR" dirty="0" smtClean="0"/>
              <a:t>Γυναίκες</a:t>
            </a:r>
          </a:p>
          <a:p>
            <a:r>
              <a:rPr lang="el-GR" dirty="0" smtClean="0"/>
              <a:t>30-50 ετών</a:t>
            </a:r>
          </a:p>
          <a:p>
            <a:r>
              <a:rPr lang="el-GR" dirty="0" err="1" smtClean="0"/>
              <a:t>Κφ</a:t>
            </a:r>
            <a:r>
              <a:rPr lang="el-GR" dirty="0" smtClean="0"/>
              <a:t> ΑΠ και νεφρική λειτουργία</a:t>
            </a:r>
          </a:p>
          <a:p>
            <a:r>
              <a:rPr lang="el-GR" dirty="0" smtClean="0"/>
              <a:t>&lt;10 </a:t>
            </a:r>
            <a:r>
              <a:rPr lang="el-GR" dirty="0" err="1" smtClean="0"/>
              <a:t>γρ</a:t>
            </a:r>
            <a:r>
              <a:rPr lang="el-GR" dirty="0" smtClean="0"/>
              <a:t> </a:t>
            </a:r>
            <a:r>
              <a:rPr lang="el-GR" dirty="0" err="1" smtClean="0"/>
              <a:t>πρωτείνης</a:t>
            </a:r>
            <a:r>
              <a:rPr lang="el-GR" dirty="0" smtClean="0"/>
              <a:t> στα ούρα</a:t>
            </a:r>
          </a:p>
          <a:p>
            <a:r>
              <a:rPr lang="el-GR" dirty="0" smtClean="0"/>
              <a:t>Απουσία </a:t>
            </a:r>
            <a:r>
              <a:rPr lang="el-GR" dirty="0" err="1" smtClean="0"/>
              <a:t>ίνωσης</a:t>
            </a:r>
            <a:r>
              <a:rPr lang="el-GR" dirty="0" smtClean="0"/>
              <a:t> στη βιοψία νεφρού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530352" y="1142984"/>
            <a:ext cx="7772400" cy="173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7772400" cy="578647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 Θεραπεία</a:t>
            </a:r>
          </a:p>
          <a:p>
            <a:endParaRPr lang="el-GR" sz="2400" dirty="0" smtClean="0"/>
          </a:p>
          <a:p>
            <a:r>
              <a:rPr lang="el-GR" sz="2400" dirty="0" smtClean="0"/>
              <a:t>-</a:t>
            </a:r>
            <a:r>
              <a:rPr lang="el-GR" sz="2400" dirty="0" err="1" smtClean="0"/>
              <a:t>Στατίνες</a:t>
            </a:r>
            <a:r>
              <a:rPr lang="el-GR" sz="2400" dirty="0" smtClean="0"/>
              <a:t> </a:t>
            </a:r>
            <a:r>
              <a:rPr lang="en-US" sz="2400" dirty="0" smtClean="0"/>
              <a:t>(LDL=344 mg/dl)</a:t>
            </a:r>
          </a:p>
          <a:p>
            <a:r>
              <a:rPr lang="el-GR" sz="2400" dirty="0" smtClean="0"/>
              <a:t>-Αντιπηκτική αγωγή σε όσους έχουν θρόμβωση ή πολύ ---   χαμηλή </a:t>
            </a:r>
            <a:r>
              <a:rPr lang="el-GR" sz="2400" dirty="0" err="1" smtClean="0"/>
              <a:t>αλβουμίνη</a:t>
            </a:r>
            <a:endParaRPr lang="el-GR" sz="2400" dirty="0" smtClean="0"/>
          </a:p>
          <a:p>
            <a:r>
              <a:rPr lang="el-GR" sz="2400" dirty="0" smtClean="0"/>
              <a:t>-Αναστολείς </a:t>
            </a:r>
            <a:r>
              <a:rPr lang="el-GR" sz="2400" dirty="0" err="1" smtClean="0"/>
              <a:t>μετατρεπτικού</a:t>
            </a:r>
            <a:r>
              <a:rPr lang="el-GR" sz="2400" dirty="0" smtClean="0"/>
              <a:t> ενζύμου </a:t>
            </a:r>
            <a:r>
              <a:rPr lang="el-GR" sz="2400" dirty="0" err="1" smtClean="0"/>
              <a:t>αγγειοτενσίνης</a:t>
            </a:r>
            <a:endParaRPr lang="el-GR" sz="2400" dirty="0" smtClean="0"/>
          </a:p>
          <a:p>
            <a:r>
              <a:rPr lang="el-GR" sz="2400" dirty="0" smtClean="0"/>
              <a:t>-Διουρητικά για το οίδημα (με προσοχή λόγω ΟΝΑ)</a:t>
            </a:r>
          </a:p>
          <a:p>
            <a:r>
              <a:rPr lang="el-GR" sz="2400" dirty="0" smtClean="0"/>
              <a:t>-</a:t>
            </a:r>
            <a:r>
              <a:rPr lang="el-GR" sz="2400" dirty="0" err="1" smtClean="0"/>
              <a:t>Ανοσοκατασταλτικά</a:t>
            </a:r>
            <a:r>
              <a:rPr lang="el-GR" sz="2400" dirty="0" smtClean="0"/>
              <a:t>  (κορτιζόνη, </a:t>
            </a:r>
            <a:r>
              <a:rPr lang="el-GR" sz="2400" dirty="0" err="1" smtClean="0"/>
              <a:t>κυκλοφωσφαμίδη</a:t>
            </a:r>
            <a:r>
              <a:rPr lang="el-GR" sz="2400" dirty="0" smtClean="0"/>
              <a:t>, </a:t>
            </a:r>
            <a:r>
              <a:rPr lang="el-GR" sz="2400" dirty="0" err="1" smtClean="0"/>
              <a:t>κυκλοσπορίνη</a:t>
            </a:r>
            <a:r>
              <a:rPr lang="el-GR" sz="2400" dirty="0" smtClean="0"/>
              <a:t>) ανάλογα με τα επίπεδα των αντισωμάτων  </a:t>
            </a:r>
            <a:r>
              <a:rPr lang="en-US" sz="2400" dirty="0" smtClean="0"/>
              <a:t>anti-PLA2R</a:t>
            </a:r>
            <a:r>
              <a:rPr lang="el-GR" sz="2400" dirty="0" smtClean="0"/>
              <a:t>, και σε όσους είναι υψηλού κινδύνου (&gt;8</a:t>
            </a:r>
            <a:r>
              <a:rPr lang="en-US" sz="2400" dirty="0" err="1" smtClean="0"/>
              <a:t>gr</a:t>
            </a:r>
            <a:r>
              <a:rPr lang="en-US" sz="2400" dirty="0" smtClean="0"/>
              <a:t>/d </a:t>
            </a:r>
            <a:r>
              <a:rPr lang="el-GR" sz="2400" dirty="0" err="1" smtClean="0"/>
              <a:t>πρωτεινουρία</a:t>
            </a:r>
            <a:r>
              <a:rPr lang="el-GR" sz="2400" dirty="0" smtClean="0"/>
              <a:t> και </a:t>
            </a:r>
            <a:r>
              <a:rPr lang="el-GR" sz="2400" dirty="0" smtClean="0"/>
              <a:t>έκπτωση νεφρικής λειτουργίας </a:t>
            </a:r>
            <a:r>
              <a:rPr lang="el-GR" sz="2400" dirty="0" smtClean="0"/>
              <a:t>)</a:t>
            </a:r>
            <a:endParaRPr lang="el-G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564360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Στην ασθενή μας</a:t>
            </a:r>
          </a:p>
          <a:p>
            <a:endParaRPr lang="el-GR" sz="2400" dirty="0" smtClean="0"/>
          </a:p>
          <a:p>
            <a:r>
              <a:rPr lang="el-GR" sz="2400" dirty="0" err="1" smtClean="0"/>
              <a:t>Ατορβαστατίνη</a:t>
            </a:r>
            <a:r>
              <a:rPr lang="el-GR" sz="2400" dirty="0" smtClean="0"/>
              <a:t>, </a:t>
            </a:r>
            <a:r>
              <a:rPr lang="el-GR" sz="2400" dirty="0" err="1" smtClean="0"/>
              <a:t>λοσαρτάνη</a:t>
            </a:r>
            <a:r>
              <a:rPr lang="el-GR" sz="2400" dirty="0" smtClean="0"/>
              <a:t>, </a:t>
            </a:r>
            <a:r>
              <a:rPr lang="el-GR" sz="2400" dirty="0" err="1" smtClean="0"/>
              <a:t>φουροσεμίδη</a:t>
            </a:r>
            <a:endParaRPr lang="el-GR" sz="2400" dirty="0" smtClean="0"/>
          </a:p>
          <a:p>
            <a:r>
              <a:rPr lang="el-GR" sz="2400" dirty="0" err="1" smtClean="0"/>
              <a:t>Πρεδνιζόνη</a:t>
            </a:r>
            <a:r>
              <a:rPr lang="el-GR" sz="2400" dirty="0" smtClean="0"/>
              <a:t> για 6 εβδομάδες</a:t>
            </a:r>
          </a:p>
          <a:p>
            <a:r>
              <a:rPr lang="el-GR" sz="2400" dirty="0" err="1" smtClean="0"/>
              <a:t>Κυκλοφωσφαμίδη</a:t>
            </a:r>
            <a:endParaRPr lang="el-GR" sz="2400" dirty="0" smtClean="0"/>
          </a:p>
          <a:p>
            <a:r>
              <a:rPr lang="el-GR" sz="2400" dirty="0" err="1" smtClean="0"/>
              <a:t>Αζαθειοπρίνη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Υποχώρηση του οιδήματος</a:t>
            </a:r>
          </a:p>
          <a:p>
            <a:r>
              <a:rPr lang="el-GR" sz="2400" dirty="0" smtClean="0"/>
              <a:t>ΑΠ και νεφρική λειτουργία παρέμειναν </a:t>
            </a:r>
            <a:r>
              <a:rPr lang="el-GR" sz="2400" dirty="0" err="1" smtClean="0"/>
              <a:t>κφ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Μέτρηση αντισωμάτων </a:t>
            </a:r>
            <a:r>
              <a:rPr lang="en-US" sz="2400" smtClean="0"/>
              <a:t>anti-PLAR2: </a:t>
            </a:r>
            <a:r>
              <a:rPr lang="el-GR" sz="2400" smtClean="0"/>
              <a:t>αρνητικά </a:t>
            </a:r>
            <a:r>
              <a:rPr lang="el-GR" sz="2400" dirty="0" smtClean="0"/>
              <a:t>στους 7 μήνες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643602"/>
          </a:xfrm>
        </p:spPr>
        <p:txBody>
          <a:bodyPr/>
          <a:lstStyle/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5 μήνες πριν</a:t>
            </a:r>
            <a:r>
              <a:rPr lang="en-US" dirty="0" smtClean="0"/>
              <a:t>:</a:t>
            </a:r>
            <a:endParaRPr lang="el-GR" dirty="0" smtClean="0"/>
          </a:p>
          <a:p>
            <a:pPr algn="just"/>
            <a:r>
              <a:rPr lang="el-GR" dirty="0" smtClean="0"/>
              <a:t>Άλγος στη ράχη (αρ)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err="1" smtClean="0"/>
              <a:t>Βενζοδιαζεπίνες</a:t>
            </a:r>
            <a:r>
              <a:rPr lang="el-GR" dirty="0" smtClean="0"/>
              <a:t> και </a:t>
            </a:r>
            <a:r>
              <a:rPr lang="el-GR" dirty="0" err="1" smtClean="0"/>
              <a:t>μυοχαλαρωτικά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786478"/>
          </a:xfrm>
        </p:spPr>
        <p:txBody>
          <a:bodyPr/>
          <a:lstStyle/>
          <a:p>
            <a:r>
              <a:rPr lang="el-GR" dirty="0" smtClean="0"/>
              <a:t>Δεν απέδωσαν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err="1" smtClean="0"/>
              <a:t>Hct</a:t>
            </a:r>
            <a:r>
              <a:rPr lang="en-US" dirty="0" smtClean="0"/>
              <a:t>, PLT, </a:t>
            </a:r>
            <a:r>
              <a:rPr lang="el-GR" dirty="0" smtClean="0"/>
              <a:t>νεφρική </a:t>
            </a:r>
            <a:r>
              <a:rPr lang="el-GR" dirty="0" err="1" smtClean="0"/>
              <a:t>λειτουργία,ηλεκτρολύτες</a:t>
            </a:r>
            <a:r>
              <a:rPr lang="el-GR" dirty="0" smtClean="0"/>
              <a:t>, </a:t>
            </a:r>
            <a:r>
              <a:rPr lang="el-GR" dirty="0" smtClean="0"/>
              <a:t>γλυκόζη </a:t>
            </a:r>
            <a:r>
              <a:rPr lang="el-GR" dirty="0" err="1" smtClean="0"/>
              <a:t>κφ</a:t>
            </a:r>
            <a:endParaRPr lang="el-GR" dirty="0" smtClean="0"/>
          </a:p>
          <a:p>
            <a:r>
              <a:rPr lang="el-GR" dirty="0" smtClean="0"/>
              <a:t>Αρνητικά </a:t>
            </a:r>
            <a:r>
              <a:rPr lang="en-US" dirty="0" smtClean="0"/>
              <a:t>HCV, </a:t>
            </a:r>
            <a:r>
              <a:rPr lang="en-US" dirty="0" err="1" smtClean="0"/>
              <a:t>HBsAb</a:t>
            </a:r>
            <a:endParaRPr lang="en-US" dirty="0" smtClean="0"/>
          </a:p>
          <a:p>
            <a:r>
              <a:rPr lang="en-US" dirty="0" smtClean="0"/>
              <a:t>Alb=1,9 mg/dl</a:t>
            </a:r>
          </a:p>
          <a:p>
            <a:r>
              <a:rPr lang="en-US" dirty="0" smtClean="0"/>
              <a:t>WBC= 12.500</a:t>
            </a:r>
          </a:p>
          <a:p>
            <a:r>
              <a:rPr lang="en-US" dirty="0" smtClean="0"/>
              <a:t>D-</a:t>
            </a:r>
            <a:r>
              <a:rPr lang="en-US" dirty="0" err="1" smtClean="0"/>
              <a:t>dimers</a:t>
            </a:r>
            <a:r>
              <a:rPr lang="en-US" dirty="0" smtClean="0"/>
              <a:t> </a:t>
            </a:r>
            <a:r>
              <a:rPr lang="el-GR" dirty="0" smtClean="0"/>
              <a:t>θετικά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CTPA</a:t>
            </a:r>
          </a:p>
          <a:p>
            <a:r>
              <a:rPr lang="el-GR" dirty="0" err="1" smtClean="0"/>
              <a:t>Νιροφουραντοίνη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61206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5643602"/>
          </a:xfrm>
        </p:spPr>
        <p:txBody>
          <a:bodyPr>
            <a:normAutofit/>
          </a:bodyPr>
          <a:lstStyle/>
          <a:p>
            <a:r>
              <a:rPr lang="en-US" dirty="0" smtClean="0"/>
              <a:t>CTPA:</a:t>
            </a:r>
          </a:p>
          <a:p>
            <a:r>
              <a:rPr lang="el-GR" dirty="0" smtClean="0"/>
              <a:t>Ασβεστοποιημένο κοκκίωμα 3</a:t>
            </a:r>
            <a:r>
              <a:rPr lang="en-US" dirty="0" smtClean="0"/>
              <a:t>mm</a:t>
            </a:r>
            <a:r>
              <a:rPr lang="el-GR" dirty="0" smtClean="0"/>
              <a:t> στο δε άνω λοβό</a:t>
            </a:r>
          </a:p>
          <a:p>
            <a:r>
              <a:rPr lang="el-GR" dirty="0" smtClean="0"/>
              <a:t>Πολλαπλά έμβολα σε κύριους, </a:t>
            </a:r>
            <a:r>
              <a:rPr lang="el-GR" dirty="0" err="1" smtClean="0"/>
              <a:t>λοβαίους</a:t>
            </a:r>
            <a:r>
              <a:rPr lang="el-GR" dirty="0" smtClean="0"/>
              <a:t>, τμηματικούς και </a:t>
            </a:r>
            <a:r>
              <a:rPr lang="el-GR" dirty="0" err="1" smtClean="0"/>
              <a:t>υποτμηματικούς</a:t>
            </a:r>
            <a:r>
              <a:rPr lang="el-GR" dirty="0" smtClean="0"/>
              <a:t> κλάδους</a:t>
            </a:r>
          </a:p>
          <a:p>
            <a:endParaRPr lang="el-GR" dirty="0" smtClean="0"/>
          </a:p>
          <a:p>
            <a:r>
              <a:rPr lang="el-GR" dirty="0" smtClean="0"/>
              <a:t>ΗΧΜΒ-&gt;</a:t>
            </a:r>
            <a:r>
              <a:rPr lang="en-US" dirty="0" err="1" smtClean="0"/>
              <a:t>Apixaban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Ζητήθηκε αιματολογική εκτίμηση -&gt;Αντιπηκτική αγωγή επ’ αόριστον</a:t>
            </a:r>
          </a:p>
          <a:p>
            <a:endParaRPr lang="el-GR" dirty="0" smtClean="0"/>
          </a:p>
          <a:p>
            <a:r>
              <a:rPr lang="el-GR" dirty="0" smtClean="0"/>
              <a:t>Παρά την ύφεση του άλγους στη ράχη, τα οιδήματα στα κάτω άκρα δεν υποχώρησαν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5429288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1 μήνα πριν 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Επιδεινώθηκαν τα οιδήματα</a:t>
            </a:r>
          </a:p>
          <a:p>
            <a:r>
              <a:rPr lang="el-GR" dirty="0" smtClean="0"/>
              <a:t>Εμφανίσθηκαν και </a:t>
            </a:r>
            <a:r>
              <a:rPr lang="el-GR" dirty="0" err="1" smtClean="0"/>
              <a:t>περιοφθαλμικά</a:t>
            </a:r>
            <a:r>
              <a:rPr lang="el-GR" dirty="0" smtClean="0"/>
              <a:t>, και στα άνω άκρα, και σημειώθηκε κοιλιακή διάταση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Επισκέφθηκε </a:t>
            </a:r>
            <a:r>
              <a:rPr lang="el-GR" dirty="0" smtClean="0"/>
              <a:t>αγγειολόγο</a:t>
            </a:r>
            <a:endParaRPr lang="el-GR" dirty="0" smtClean="0"/>
          </a:p>
          <a:p>
            <a:r>
              <a:rPr lang="el-GR" dirty="0" smtClean="0"/>
              <a:t>Δε διεγνώσθη φλεβική ανεπάρκεια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82651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1214422"/>
            <a:ext cx="7772400" cy="5214974"/>
          </a:xfrm>
        </p:spPr>
        <p:txBody>
          <a:bodyPr/>
          <a:lstStyle/>
          <a:p>
            <a:r>
              <a:rPr lang="el-GR" dirty="0" smtClean="0"/>
              <a:t>1 εβδομάδα πριν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Επιδείνωση της κοιλιακής διάτασης, διάχυτο </a:t>
            </a:r>
            <a:r>
              <a:rPr lang="el-GR" dirty="0" err="1" smtClean="0"/>
              <a:t>κωλικοειδές</a:t>
            </a:r>
            <a:r>
              <a:rPr lang="el-GR" dirty="0" smtClean="0"/>
              <a:t> άλγος με ναυτία και δύσπνοια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CT </a:t>
            </a:r>
            <a:r>
              <a:rPr lang="el-GR" dirty="0" smtClean="0"/>
              <a:t>θώρακος-κοιλίας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Θρόμβος στη (δε) νεφρική φλέβα</a:t>
            </a:r>
          </a:p>
          <a:p>
            <a:r>
              <a:rPr lang="el-GR" dirty="0" smtClean="0"/>
              <a:t>Πάχυνση του τοιχώματος του γαστρικού άντρου και του εγγύς λεπτού εντέρου, οίδημα στο </a:t>
            </a:r>
            <a:r>
              <a:rPr lang="el-GR" dirty="0" err="1" smtClean="0"/>
              <a:t>μεσεντέριο</a:t>
            </a:r>
            <a:r>
              <a:rPr lang="el-GR" dirty="0" smtClean="0"/>
              <a:t> και μικρή </a:t>
            </a:r>
            <a:r>
              <a:rPr lang="el-GR" dirty="0" err="1" smtClean="0"/>
              <a:t>ασκιτική</a:t>
            </a:r>
            <a:r>
              <a:rPr lang="el-GR" dirty="0" smtClean="0"/>
              <a:t> συλλογή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857916"/>
          </a:xfrm>
        </p:spPr>
        <p:txBody>
          <a:bodyPr/>
          <a:lstStyle/>
          <a:p>
            <a:r>
              <a:rPr lang="el-GR" dirty="0" smtClean="0"/>
              <a:t>Απώλεια  10 </a:t>
            </a:r>
            <a:r>
              <a:rPr lang="en-US" dirty="0" smtClean="0"/>
              <a:t>kg </a:t>
            </a:r>
            <a:r>
              <a:rPr lang="el-GR" dirty="0" smtClean="0"/>
              <a:t>, χωρίς ανορεξία</a:t>
            </a:r>
          </a:p>
          <a:p>
            <a:r>
              <a:rPr lang="el-GR" dirty="0" smtClean="0"/>
              <a:t>Συχνουρία, πολυδιψία</a:t>
            </a:r>
          </a:p>
          <a:p>
            <a:r>
              <a:rPr lang="el-GR" dirty="0" smtClean="0"/>
              <a:t>Όχι θωρακικό άλγος, αιματουρία, αιμόπτυση, μέλαινες κενώσεις, κόπωση, αρθραλγίες, συμπτώματα από </a:t>
            </a:r>
            <a:r>
              <a:rPr lang="el-GR" dirty="0" err="1" smtClean="0"/>
              <a:t>ώτα</a:t>
            </a:r>
            <a:r>
              <a:rPr lang="el-GR" dirty="0" smtClean="0"/>
              <a:t> ή οφθαλμούς</a:t>
            </a:r>
          </a:p>
          <a:p>
            <a:endParaRPr lang="el-GR" dirty="0" smtClean="0"/>
          </a:p>
          <a:p>
            <a:r>
              <a:rPr lang="el-GR" dirty="0" smtClean="0"/>
              <a:t>ΑΑ</a:t>
            </a:r>
            <a:r>
              <a:rPr lang="en-US" dirty="0" smtClean="0"/>
              <a:t>: </a:t>
            </a:r>
            <a:endParaRPr lang="el-GR" dirty="0" smtClean="0"/>
          </a:p>
          <a:p>
            <a:r>
              <a:rPr lang="el-GR" dirty="0" smtClean="0"/>
              <a:t>Υποθυρεοειδισμός, </a:t>
            </a:r>
            <a:r>
              <a:rPr lang="el-GR" dirty="0" smtClean="0"/>
              <a:t>λανθάνουσα</a:t>
            </a:r>
            <a:r>
              <a:rPr lang="en-US" dirty="0" smtClean="0"/>
              <a:t> </a:t>
            </a:r>
            <a:r>
              <a:rPr lang="en-US" dirty="0" err="1" smtClean="0"/>
              <a:t>tb</a:t>
            </a:r>
            <a:r>
              <a:rPr lang="en-US" dirty="0" smtClean="0"/>
              <a:t> </a:t>
            </a:r>
            <a:r>
              <a:rPr lang="el-GR" dirty="0" smtClean="0"/>
              <a:t>με αρνητική </a:t>
            </a:r>
            <a:r>
              <a:rPr lang="en-US" dirty="0" smtClean="0"/>
              <a:t>Ro</a:t>
            </a:r>
            <a:r>
              <a:rPr lang="el-GR" dirty="0" smtClean="0"/>
              <a:t> </a:t>
            </a:r>
            <a:r>
              <a:rPr lang="el-GR" dirty="0" err="1" smtClean="0"/>
              <a:t>θωρακα</a:t>
            </a:r>
            <a:endParaRPr lang="el-GR" dirty="0" smtClean="0"/>
          </a:p>
          <a:p>
            <a:r>
              <a:rPr lang="el-GR" dirty="0" smtClean="0"/>
              <a:t>Έκτοπη </a:t>
            </a:r>
            <a:r>
              <a:rPr lang="el-GR" dirty="0" smtClean="0"/>
              <a:t>κύηση και 2 επιτυχημένες </a:t>
            </a:r>
            <a:r>
              <a:rPr lang="el-GR" dirty="0" smtClean="0"/>
              <a:t>κυήσεις</a:t>
            </a:r>
            <a:endParaRPr lang="el-GR" dirty="0" smtClean="0"/>
          </a:p>
          <a:p>
            <a:r>
              <a:rPr lang="el-GR" dirty="0" smtClean="0"/>
              <a:t>Υστερεκτομή με διατήρηση των ωοθηκών λόγω ινομυωμάτων</a:t>
            </a:r>
          </a:p>
          <a:p>
            <a:r>
              <a:rPr lang="el-GR" dirty="0" err="1" smtClean="0"/>
              <a:t>Σκωληκοειδεκτομή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ΦΑ</a:t>
            </a:r>
            <a:r>
              <a:rPr lang="en-US" dirty="0" smtClean="0"/>
              <a:t>:</a:t>
            </a:r>
          </a:p>
          <a:p>
            <a:r>
              <a:rPr lang="el-GR" dirty="0" err="1" smtClean="0"/>
              <a:t>Λεβοθυροξίνη</a:t>
            </a:r>
            <a:r>
              <a:rPr lang="el-GR" dirty="0" smtClean="0"/>
              <a:t>, </a:t>
            </a:r>
            <a:r>
              <a:rPr lang="en-US" dirty="0" err="1" smtClean="0"/>
              <a:t>apixaban</a:t>
            </a:r>
            <a:r>
              <a:rPr lang="en-US" dirty="0" smtClean="0"/>
              <a:t>,</a:t>
            </a:r>
            <a:r>
              <a:rPr lang="el-GR" dirty="0" smtClean="0"/>
              <a:t> όχι ΜΣΑΦ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6000792"/>
          </a:xfrm>
        </p:spPr>
        <p:txBody>
          <a:bodyPr>
            <a:normAutofit/>
          </a:bodyPr>
          <a:lstStyle/>
          <a:p>
            <a:r>
              <a:rPr lang="el-GR" dirty="0" smtClean="0"/>
              <a:t>Γεννήθηκε στην </a:t>
            </a:r>
            <a:r>
              <a:rPr lang="el-GR" dirty="0" err="1" smtClean="0"/>
              <a:t>Καραιβική</a:t>
            </a:r>
            <a:r>
              <a:rPr lang="el-GR" dirty="0" smtClean="0"/>
              <a:t>, μετανάστευσε 19 ετών </a:t>
            </a:r>
            <a:r>
              <a:rPr lang="el-GR" dirty="0" err="1" smtClean="0"/>
              <a:t>στι</a:t>
            </a:r>
            <a:r>
              <a:rPr lang="el-GR" dirty="0" smtClean="0"/>
              <a:t> </a:t>
            </a:r>
            <a:r>
              <a:rPr lang="el-GR" dirty="0" err="1" smtClean="0"/>
              <a:t>ςΗΠΑ</a:t>
            </a:r>
            <a:endParaRPr lang="el-GR" dirty="0" smtClean="0"/>
          </a:p>
          <a:p>
            <a:r>
              <a:rPr lang="el-GR" dirty="0" smtClean="0"/>
              <a:t>Εργάζεται σε δομή υγείας, ζει με τον σύζυγο και τα δύο της παιδιά</a:t>
            </a:r>
          </a:p>
          <a:p>
            <a:r>
              <a:rPr lang="el-GR" dirty="0" smtClean="0"/>
              <a:t>Αρνητικό οικογενειακό ιστορικό για νεφρική, </a:t>
            </a:r>
            <a:r>
              <a:rPr lang="el-GR" dirty="0" err="1" smtClean="0"/>
              <a:t>θρομβοεμβολική</a:t>
            </a:r>
            <a:r>
              <a:rPr lang="el-GR" dirty="0" smtClean="0"/>
              <a:t> ή </a:t>
            </a:r>
            <a:r>
              <a:rPr lang="el-GR" dirty="0" err="1" smtClean="0"/>
              <a:t>αυτοάνοση</a:t>
            </a:r>
            <a:r>
              <a:rPr lang="el-GR" dirty="0" smtClean="0"/>
              <a:t> νόσο</a:t>
            </a:r>
          </a:p>
          <a:p>
            <a:endParaRPr lang="el-GR" dirty="0" smtClean="0"/>
          </a:p>
          <a:p>
            <a:r>
              <a:rPr lang="el-GR" dirty="0" smtClean="0"/>
              <a:t>Θ=36,8</a:t>
            </a:r>
          </a:p>
          <a:p>
            <a:r>
              <a:rPr lang="el-GR" dirty="0" smtClean="0"/>
              <a:t>Σφ=76/</a:t>
            </a:r>
            <a:r>
              <a:rPr lang="en-US" dirty="0" smtClean="0"/>
              <a:t>min</a:t>
            </a:r>
            <a:endParaRPr lang="el-GR" dirty="0" smtClean="0"/>
          </a:p>
          <a:p>
            <a:r>
              <a:rPr lang="en-US" dirty="0" smtClean="0"/>
              <a:t>RR=20/min</a:t>
            </a:r>
          </a:p>
          <a:p>
            <a:r>
              <a:rPr lang="el-GR" dirty="0" smtClean="0"/>
              <a:t>ΒΣ=88,5 </a:t>
            </a:r>
            <a:r>
              <a:rPr lang="en-US" dirty="0" smtClean="0"/>
              <a:t>kg</a:t>
            </a:r>
            <a:endParaRPr lang="el-GR" dirty="0" smtClean="0"/>
          </a:p>
          <a:p>
            <a:r>
              <a:rPr lang="en-US" dirty="0" smtClean="0"/>
              <a:t>SatO2=97%</a:t>
            </a:r>
            <a:endParaRPr lang="en-US" dirty="0" smtClean="0"/>
          </a:p>
          <a:p>
            <a:r>
              <a:rPr lang="el-GR" dirty="0" smtClean="0"/>
              <a:t>Ύψος=173</a:t>
            </a:r>
            <a:r>
              <a:rPr lang="en-US" dirty="0" smtClean="0"/>
              <a:t>cm</a:t>
            </a:r>
          </a:p>
          <a:p>
            <a:r>
              <a:rPr lang="en-US" dirty="0" smtClean="0"/>
              <a:t>BMI=29,7</a:t>
            </a:r>
          </a:p>
          <a:p>
            <a:r>
              <a:rPr lang="el-GR" dirty="0" smtClean="0"/>
              <a:t>Οίδημα </a:t>
            </a:r>
            <a:r>
              <a:rPr lang="el-GR" dirty="0" smtClean="0"/>
              <a:t>2+ κάτω άκρα, όχι </a:t>
            </a:r>
            <a:r>
              <a:rPr lang="el-GR" dirty="0" err="1" smtClean="0"/>
              <a:t>περιοφθαλμικά</a:t>
            </a:r>
            <a:r>
              <a:rPr lang="el-GR" dirty="0" smtClean="0"/>
              <a:t> ή στα άνω άκρα</a:t>
            </a:r>
          </a:p>
          <a:p>
            <a:r>
              <a:rPr lang="el-GR" dirty="0" smtClean="0"/>
              <a:t>Κοιλία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 err="1" smtClean="0"/>
              <a:t>διατεταμένη</a:t>
            </a:r>
            <a:r>
              <a:rPr lang="el-GR" dirty="0" smtClean="0"/>
              <a:t>, ήπια διάχυτη ευαισθησία, ουλές </a:t>
            </a:r>
            <a:r>
              <a:rPr lang="el-GR" dirty="0" err="1" smtClean="0"/>
              <a:t>κφ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1720</TotalTime>
  <Words>948</Words>
  <Application>Microsoft Office PowerPoint</Application>
  <PresentationFormat>Προβολή στην οθόνη (4:3)</PresentationFormat>
  <Paragraphs>245</Paragraphs>
  <Slides>26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Ροή</vt:lpstr>
      <vt:lpstr>Γυναίκα, 40 ετών με οίδημα  κάτω άκρων, κοιλιακή διάταση και άλγος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Γυναίκα, 40 ετών με οίδημα  κάτω άκρων, κοιλιακή διάταση και άλγος</dc:title>
  <dc:creator>pat</dc:creator>
  <cp:lastModifiedBy>Ria</cp:lastModifiedBy>
  <cp:revision>94</cp:revision>
  <dcterms:created xsi:type="dcterms:W3CDTF">2019-03-09T10:02:32Z</dcterms:created>
  <dcterms:modified xsi:type="dcterms:W3CDTF">2019-03-18T19:48:44Z</dcterms:modified>
</cp:coreProperties>
</file>